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0"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embeddedFontLst>
    <p:embeddedFont>
      <p:font typeface="Roboto" panose="02000000000000000000" pitchFamily="2" charset="0"/>
      <p:regular r:id="rId25"/>
      <p:bold r:id="rId26"/>
      <p:italic r:id="rId27"/>
      <p:boldItalic r:id="rId28"/>
    </p:embeddedFont>
    <p:embeddedFont>
      <p:font typeface="Roboto Black" panose="02000000000000000000" pitchFamily="2" charset="0"/>
      <p:bold r:id="rId29"/>
      <p:boldItalic r:id="rId30"/>
    </p:embeddedFont>
    <p:embeddedFont>
      <p:font typeface="Roboto Light"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
      <p:font typeface="Roboto Thin"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A0A835-15FF-4361-8791-53EFE7DF59ED}">
  <a:tblStyle styleId="{81A0A835-15FF-4361-8791-53EFE7DF59E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774" y="102"/>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8623a2bef4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6" name="Google Shape;1156;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8623a2bef4_1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8623a2bef4_1_1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 name="Google Shape;1172;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8623a2bef4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8623a2bef4_1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8798eb4c44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8798eb4c44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8798eb4c44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1"/>
        <p:cNvGrpSpPr/>
        <p:nvPr/>
      </p:nvGrpSpPr>
      <p:grpSpPr>
        <a:xfrm>
          <a:off x="0" y="0"/>
          <a:ext cx="0" cy="0"/>
          <a:chOff x="0" y="0"/>
          <a:chExt cx="0" cy="0"/>
        </a:xfrm>
      </p:grpSpPr>
      <p:sp>
        <p:nvSpPr>
          <p:cNvPr id="1232" name="Google Shape;1232;g8798eb4c44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3" name="Google Shape;1233;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8798eb4c44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8798eb4c44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8623a2bef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8623a2bef4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Discover Password using Brute Force</a:t>
            </a:r>
            <a:endParaRPr/>
          </a:p>
        </p:txBody>
      </p:sp>
      <p:sp>
        <p:nvSpPr>
          <p:cNvPr id="1134" name="Google Shape;1134;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txBox="1"/>
          <p:nvPr/>
        </p:nvSpPr>
        <p:spPr>
          <a:xfrm>
            <a:off x="724275" y="1480625"/>
            <a:ext cx="2371500" cy="3360000"/>
          </a:xfrm>
          <a:prstGeom prst="rect">
            <a:avLst/>
          </a:prstGeom>
          <a:noFill/>
          <a:ln>
            <a:noFill/>
          </a:ln>
        </p:spPr>
        <p:txBody>
          <a:bodyPr spcFirstLastPara="1" wrap="square" lIns="182875" tIns="182875" rIns="182875" bIns="182875" anchor="t" anchorCtr="0">
            <a:noAutofit/>
          </a:bodyPr>
          <a:lstStyle/>
          <a:p>
            <a:pPr marL="0" lvl="0" indent="0" algn="l" rtl="0">
              <a:spcBef>
                <a:spcPts val="0"/>
              </a:spcBef>
              <a:spcAft>
                <a:spcPts val="0"/>
              </a:spcAft>
              <a:buNone/>
            </a:pPr>
            <a:r>
              <a:rPr lang="en" b="1"/>
              <a:t>Tools</a:t>
            </a:r>
            <a:endParaRPr b="1"/>
          </a:p>
          <a:p>
            <a:pPr marL="0" lvl="0" indent="0" algn="l" rtl="0">
              <a:spcBef>
                <a:spcPts val="0"/>
              </a:spcBef>
              <a:spcAft>
                <a:spcPts val="0"/>
              </a:spcAft>
              <a:buClr>
                <a:schemeClr val="dk1"/>
              </a:buClr>
              <a:buSzPts val="1100"/>
              <a:buFont typeface="Arial"/>
              <a:buNone/>
            </a:pPr>
            <a:r>
              <a:rPr lang="en" sz="1100"/>
              <a:t>Using the tool “Hydra” the attacker can brute force for the secret folder credentials by </a:t>
            </a:r>
            <a:endParaRPr sz="1100"/>
          </a:p>
          <a:p>
            <a:pPr marL="0" lvl="0" indent="0" algn="l" rtl="0">
              <a:spcBef>
                <a:spcPts val="0"/>
              </a:spcBef>
              <a:spcAft>
                <a:spcPts val="0"/>
              </a:spcAft>
              <a:buClr>
                <a:schemeClr val="dk1"/>
              </a:buClr>
              <a:buSzPts val="1100"/>
              <a:buFont typeface="Arial"/>
              <a:buNone/>
            </a:pPr>
            <a:r>
              <a:rPr lang="en" sz="1100"/>
              <a:t>checking combinations against  predetermined wordlist called </a:t>
            </a:r>
            <a:endParaRPr sz="1100"/>
          </a:p>
          <a:p>
            <a:pPr marL="0" lvl="0" indent="0" algn="l" rtl="0">
              <a:spcBef>
                <a:spcPts val="0"/>
              </a:spcBef>
              <a:spcAft>
                <a:spcPts val="0"/>
              </a:spcAft>
              <a:buClr>
                <a:schemeClr val="dk1"/>
              </a:buClr>
              <a:buSzPts val="1100"/>
              <a:buFont typeface="Arial"/>
              <a:buNone/>
            </a:pPr>
            <a:r>
              <a:rPr lang="en" sz="1100"/>
              <a:t>“rockyou.txt”. The attacker can go to the location of this file and </a:t>
            </a:r>
            <a:r>
              <a:rPr lang="en" sz="1000"/>
              <a:t>type this command for </a:t>
            </a:r>
            <a:endParaRPr sz="1000"/>
          </a:p>
          <a:p>
            <a:pPr marL="0" lvl="0" indent="0" algn="l" rtl="0">
              <a:spcBef>
                <a:spcPts val="0"/>
              </a:spcBef>
              <a:spcAft>
                <a:spcPts val="0"/>
              </a:spcAft>
              <a:buClr>
                <a:schemeClr val="dk1"/>
              </a:buClr>
              <a:buSzPts val="1100"/>
              <a:buFont typeface="Arial"/>
              <a:buNone/>
            </a:pPr>
            <a:r>
              <a:rPr lang="en" sz="1000"/>
              <a:t>exploitation: hydra -l ashton -P rockyou.txt -s </a:t>
            </a:r>
            <a:endParaRPr sz="1000"/>
          </a:p>
          <a:p>
            <a:pPr marL="0" lvl="0" indent="0" algn="l" rtl="0">
              <a:spcBef>
                <a:spcPts val="0"/>
              </a:spcBef>
              <a:spcAft>
                <a:spcPts val="0"/>
              </a:spcAft>
              <a:buClr>
                <a:schemeClr val="dk1"/>
              </a:buClr>
              <a:buSzPts val="1100"/>
              <a:buFont typeface="Arial"/>
              <a:buNone/>
            </a:pPr>
            <a:r>
              <a:rPr lang="en" sz="1000"/>
              <a:t>80 -f -vV 192.168.1.105 http-get </a:t>
            </a:r>
            <a:endParaRPr sz="1000"/>
          </a:p>
          <a:p>
            <a:pPr marL="0" lvl="0" indent="0" algn="l" rtl="0">
              <a:spcBef>
                <a:spcPts val="0"/>
              </a:spcBef>
              <a:spcAft>
                <a:spcPts val="0"/>
              </a:spcAft>
              <a:buClr>
                <a:schemeClr val="dk1"/>
              </a:buClr>
              <a:buSzPts val="1100"/>
              <a:buFont typeface="Arial"/>
              <a:buNone/>
            </a:pPr>
            <a:r>
              <a:rPr lang="en" sz="1000"/>
              <a:t>/company_folders/secret</a:t>
            </a:r>
            <a:r>
              <a:rPr lang="en" sz="1300"/>
              <a:t>_</a:t>
            </a:r>
            <a:r>
              <a:rPr lang="en" sz="1000"/>
              <a:t>folde</a:t>
            </a:r>
            <a:r>
              <a:rPr lang="en" sz="1100"/>
              <a:t>r</a:t>
            </a:r>
            <a:endParaRPr sz="1100"/>
          </a:p>
          <a:p>
            <a:pPr marL="0" lvl="0" indent="0" algn="l" rtl="0">
              <a:spcBef>
                <a:spcPts val="0"/>
              </a:spcBef>
              <a:spcAft>
                <a:spcPts val="0"/>
              </a:spcAft>
              <a:buClr>
                <a:schemeClr val="dk1"/>
              </a:buClr>
              <a:buSzPts val="1100"/>
              <a:buFont typeface="Arial"/>
              <a:buNone/>
            </a:pPr>
            <a:endParaRPr/>
          </a:p>
        </p:txBody>
      </p:sp>
      <p:grpSp>
        <p:nvGrpSpPr>
          <p:cNvPr id="1136" name="Google Shape;1136;p63"/>
          <p:cNvGrpSpPr/>
          <p:nvPr/>
        </p:nvGrpSpPr>
        <p:grpSpPr>
          <a:xfrm>
            <a:off x="457181" y="887903"/>
            <a:ext cx="533372" cy="533480"/>
            <a:chOff x="457200" y="1378813"/>
            <a:chExt cx="695400" cy="695450"/>
          </a:xfrm>
        </p:grpSpPr>
        <p:sp>
          <p:nvSpPr>
            <p:cNvPr id="1137" name="Google Shape;1137;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8" name="Google Shape;1138;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63"/>
          <p:cNvGrpSpPr/>
          <p:nvPr/>
        </p:nvGrpSpPr>
        <p:grpSpPr>
          <a:xfrm>
            <a:off x="3228956" y="887903"/>
            <a:ext cx="533372" cy="533480"/>
            <a:chOff x="457200" y="1378813"/>
            <a:chExt cx="695400" cy="695450"/>
          </a:xfrm>
        </p:grpSpPr>
        <p:sp>
          <p:nvSpPr>
            <p:cNvPr id="1140" name="Google Shape;1140;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1" name="Google Shape;1141;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txBox="1"/>
          <p:nvPr/>
        </p:nvSpPr>
        <p:spPr>
          <a:xfrm>
            <a:off x="3496050" y="15304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This exploit as a result gives the username and password which is confirmed as “ashton” and “leopoldo” respectively. Using this, the attacker can easily type these credentials into the secret folder login to ultimately gain access.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44" name="Google Shape;1144;p63"/>
          <p:cNvGrpSpPr/>
          <p:nvPr/>
        </p:nvGrpSpPr>
        <p:grpSpPr>
          <a:xfrm>
            <a:off x="6134081" y="888653"/>
            <a:ext cx="533372" cy="533480"/>
            <a:chOff x="457200" y="1378813"/>
            <a:chExt cx="695400" cy="695450"/>
          </a:xfrm>
        </p:grpSpPr>
        <p:sp>
          <p:nvSpPr>
            <p:cNvPr id="1145" name="Google Shape;1145;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6" name="Google Shape;1146;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 name="Google Shape;1147;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txBox="1"/>
          <p:nvPr/>
        </p:nvSpPr>
        <p:spPr>
          <a:xfrm>
            <a:off x="7003925" y="4030524"/>
            <a:ext cx="1768800" cy="703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pic>
        <p:nvPicPr>
          <p:cNvPr id="1149" name="Google Shape;1149;p63"/>
          <p:cNvPicPr preferRelativeResize="0"/>
          <p:nvPr/>
        </p:nvPicPr>
        <p:blipFill>
          <a:blip r:embed="rId3">
            <a:alphaModFix/>
          </a:blip>
          <a:stretch>
            <a:fillRect/>
          </a:stretch>
        </p:blipFill>
        <p:spPr>
          <a:xfrm>
            <a:off x="3774725" y="3792470"/>
            <a:ext cx="1871150" cy="1014480"/>
          </a:xfrm>
          <a:prstGeom prst="rect">
            <a:avLst/>
          </a:prstGeom>
          <a:noFill/>
          <a:ln>
            <a:noFill/>
          </a:ln>
        </p:spPr>
      </p:pic>
      <p:pic>
        <p:nvPicPr>
          <p:cNvPr id="1150" name="Google Shape;1150;p63"/>
          <p:cNvPicPr preferRelativeResize="0"/>
          <p:nvPr/>
        </p:nvPicPr>
        <p:blipFill>
          <a:blip r:embed="rId4">
            <a:alphaModFix/>
          </a:blip>
          <a:stretch>
            <a:fillRect/>
          </a:stretch>
        </p:blipFill>
        <p:spPr>
          <a:xfrm>
            <a:off x="5693250" y="1443625"/>
            <a:ext cx="3550650" cy="1419113"/>
          </a:xfrm>
          <a:prstGeom prst="rect">
            <a:avLst/>
          </a:prstGeom>
          <a:noFill/>
          <a:ln>
            <a:noFill/>
          </a:ln>
        </p:spPr>
      </p:pic>
      <p:pic>
        <p:nvPicPr>
          <p:cNvPr id="1151" name="Google Shape;1151;p63"/>
          <p:cNvPicPr preferRelativeResize="0"/>
          <p:nvPr/>
        </p:nvPicPr>
        <p:blipFill>
          <a:blip r:embed="rId5">
            <a:alphaModFix/>
          </a:blip>
          <a:stretch>
            <a:fillRect/>
          </a:stretch>
        </p:blipFill>
        <p:spPr>
          <a:xfrm>
            <a:off x="5732225" y="2893213"/>
            <a:ext cx="3929425" cy="497825"/>
          </a:xfrm>
          <a:prstGeom prst="rect">
            <a:avLst/>
          </a:prstGeom>
          <a:noFill/>
          <a:ln>
            <a:noFill/>
          </a:ln>
        </p:spPr>
      </p:pic>
      <p:pic>
        <p:nvPicPr>
          <p:cNvPr id="1152" name="Google Shape;1152;p63"/>
          <p:cNvPicPr preferRelativeResize="0"/>
          <p:nvPr/>
        </p:nvPicPr>
        <p:blipFill>
          <a:blip r:embed="rId6">
            <a:alphaModFix/>
          </a:blip>
          <a:stretch>
            <a:fillRect/>
          </a:stretch>
        </p:blipFill>
        <p:spPr>
          <a:xfrm>
            <a:off x="6083775" y="3461875"/>
            <a:ext cx="2921300" cy="497800"/>
          </a:xfrm>
          <a:prstGeom prst="rect">
            <a:avLst/>
          </a:prstGeom>
          <a:noFill/>
          <a:ln>
            <a:noFill/>
          </a:ln>
        </p:spPr>
      </p:pic>
      <p:pic>
        <p:nvPicPr>
          <p:cNvPr id="1153" name="Google Shape;1153;p63"/>
          <p:cNvPicPr preferRelativeResize="0"/>
          <p:nvPr/>
        </p:nvPicPr>
        <p:blipFill>
          <a:blip r:embed="rId7">
            <a:alphaModFix/>
          </a:blip>
          <a:stretch>
            <a:fillRect/>
          </a:stretch>
        </p:blipFill>
        <p:spPr>
          <a:xfrm>
            <a:off x="5960050" y="3759900"/>
            <a:ext cx="1834300" cy="1151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pic>
        <p:nvPicPr>
          <p:cNvPr id="1158" name="Google Shape;1158;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9" name="Google Shape;1159;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60" name="Google Shape;1160;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166" name="Google Shape;1166;p65"/>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67" name="Google Shape;1167;p65"/>
          <p:cNvSpPr txBox="1">
            <a:spLocks noGrp="1"/>
          </p:cNvSpPr>
          <p:nvPr>
            <p:ph type="subTitle" idx="1"/>
          </p:nvPr>
        </p:nvSpPr>
        <p:spPr>
          <a:xfrm>
            <a:off x="3712025" y="675975"/>
            <a:ext cx="49110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What time did the port scan occur? 3am</a:t>
            </a:r>
            <a:endParaRPr sz="1200"/>
          </a:p>
          <a:p>
            <a:pPr marL="320040" lvl="0" indent="-167640" algn="l" rtl="0">
              <a:spcBef>
                <a:spcPts val="0"/>
              </a:spcBef>
              <a:spcAft>
                <a:spcPts val="0"/>
              </a:spcAft>
              <a:buSzPts val="1200"/>
              <a:buChar char="●"/>
            </a:pPr>
            <a:r>
              <a:rPr lang="en" sz="1200"/>
              <a:t>How many packets were sent, and from which IP? 15461 from  192.168.1.90</a:t>
            </a:r>
            <a:endParaRPr sz="1200"/>
          </a:p>
          <a:p>
            <a:pPr marL="320040" lvl="0" indent="-167640" algn="l" rtl="0">
              <a:spcBef>
                <a:spcPts val="0"/>
              </a:spcBef>
              <a:spcAft>
                <a:spcPts val="0"/>
              </a:spcAft>
              <a:buSzPts val="1200"/>
              <a:buChar char="●"/>
            </a:pPr>
            <a:r>
              <a:rPr lang="en" sz="1200"/>
              <a:t>What indicates that this was a port scan? </a:t>
            </a:r>
            <a:r>
              <a:rPr lang="en" sz="1100" b="1">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Multiple ports requested from same IP address </a:t>
            </a:r>
            <a:endParaRPr sz="1200">
              <a:solidFill>
                <a:schemeClr val="dk1"/>
              </a:solidFill>
              <a:latin typeface="Times New Roman"/>
              <a:ea typeface="Times New Roman"/>
              <a:cs typeface="Times New Roman"/>
              <a:sym typeface="Times New Roman"/>
            </a:endParaRPr>
          </a:p>
          <a:p>
            <a:pPr marL="457200" lvl="0" indent="0" algn="l" rtl="0">
              <a:spcBef>
                <a:spcPts val="600"/>
              </a:spcBef>
              <a:spcAft>
                <a:spcPts val="600"/>
              </a:spcAft>
              <a:buNone/>
            </a:pPr>
            <a:endParaRPr sz="1200"/>
          </a:p>
        </p:txBody>
      </p:sp>
      <p:pic>
        <p:nvPicPr>
          <p:cNvPr id="1168" name="Google Shape;1168;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69" name="Google Shape;1169;p65"/>
          <p:cNvPicPr preferRelativeResize="0"/>
          <p:nvPr/>
        </p:nvPicPr>
        <p:blipFill>
          <a:blip r:embed="rId4">
            <a:alphaModFix/>
          </a:blip>
          <a:stretch>
            <a:fillRect/>
          </a:stretch>
        </p:blipFill>
        <p:spPr>
          <a:xfrm>
            <a:off x="152400" y="2097975"/>
            <a:ext cx="3705225" cy="2076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175" name="Google Shape;1175;p66"/>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76" name="Google Shape;1176;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7" name="Google Shape;1177;p66"/>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What time did the request occur? 0300</a:t>
            </a:r>
            <a:endParaRPr sz="1200"/>
          </a:p>
          <a:p>
            <a:pPr marL="320040" lvl="0" indent="-167640" algn="l" rtl="0">
              <a:spcBef>
                <a:spcPts val="0"/>
              </a:spcBef>
              <a:spcAft>
                <a:spcPts val="0"/>
              </a:spcAft>
              <a:buSzPts val="1200"/>
              <a:buChar char="●"/>
            </a:pPr>
            <a:r>
              <a:rPr lang="en" sz="1200"/>
              <a:t>How many requests were made? </a:t>
            </a:r>
            <a:r>
              <a:rPr lang="en" sz="1100">
                <a:solidFill>
                  <a:schemeClr val="dk1"/>
                </a:solidFill>
                <a:latin typeface="Times New Roman"/>
                <a:ea typeface="Times New Roman"/>
                <a:cs typeface="Times New Roman"/>
                <a:sym typeface="Times New Roman"/>
              </a:rPr>
              <a:t>10 urls requested during the attack 192.168.1.105 </a:t>
            </a:r>
            <a:endParaRPr sz="1200"/>
          </a:p>
          <a:p>
            <a:pPr marL="320040" lvl="0" indent="-167640" algn="l" rtl="0">
              <a:spcBef>
                <a:spcPts val="0"/>
              </a:spcBef>
              <a:spcAft>
                <a:spcPts val="0"/>
              </a:spcAft>
              <a:buSzPts val="1200"/>
              <a:buChar char="●"/>
            </a:pPr>
            <a:r>
              <a:rPr lang="en" sz="1200"/>
              <a:t>Which files were requested? What did they contain? </a:t>
            </a:r>
            <a:r>
              <a:rPr lang="en" sz="1100">
                <a:solidFill>
                  <a:schemeClr val="dk1"/>
                </a:solidFill>
                <a:latin typeface="Times New Roman"/>
                <a:ea typeface="Times New Roman"/>
                <a:cs typeface="Times New Roman"/>
                <a:sym typeface="Times New Roman"/>
              </a:rPr>
              <a:t>Company_folders/secret_folder  ( Hash code password for user Ryan)</a:t>
            </a:r>
            <a:endParaRPr sz="1100">
              <a:solidFill>
                <a:schemeClr val="dk1"/>
              </a:solidFill>
              <a:latin typeface="Times New Roman"/>
              <a:ea typeface="Times New Roman"/>
              <a:cs typeface="Times New Roman"/>
              <a:sym typeface="Times New Roman"/>
            </a:endParaRPr>
          </a:p>
          <a:p>
            <a:pPr marL="457200" lvl="0" indent="0" algn="l" rtl="0">
              <a:spcBef>
                <a:spcPts val="600"/>
              </a:spcBef>
              <a:spcAft>
                <a:spcPts val="600"/>
              </a:spcAft>
              <a:buNone/>
            </a:pPr>
            <a:endParaRPr sz="1200"/>
          </a:p>
        </p:txBody>
      </p:sp>
      <p:pic>
        <p:nvPicPr>
          <p:cNvPr id="1178" name="Google Shape;1178;p6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79" name="Google Shape;1179;p66"/>
          <p:cNvPicPr preferRelativeResize="0"/>
          <p:nvPr/>
        </p:nvPicPr>
        <p:blipFill>
          <a:blip r:embed="rId4">
            <a:alphaModFix/>
          </a:blip>
          <a:stretch>
            <a:fillRect/>
          </a:stretch>
        </p:blipFill>
        <p:spPr>
          <a:xfrm>
            <a:off x="152400" y="2097975"/>
            <a:ext cx="4400550" cy="1819275"/>
          </a:xfrm>
          <a:prstGeom prst="rect">
            <a:avLst/>
          </a:prstGeom>
          <a:noFill/>
          <a:ln>
            <a:noFill/>
          </a:ln>
        </p:spPr>
      </p:pic>
      <p:pic>
        <p:nvPicPr>
          <p:cNvPr id="1180" name="Google Shape;1180;p66"/>
          <p:cNvPicPr preferRelativeResize="0"/>
          <p:nvPr/>
        </p:nvPicPr>
        <p:blipFill>
          <a:blip r:embed="rId5">
            <a:alphaModFix/>
          </a:blip>
          <a:stretch>
            <a:fillRect/>
          </a:stretch>
        </p:blipFill>
        <p:spPr>
          <a:xfrm>
            <a:off x="4705350" y="1865400"/>
            <a:ext cx="4286251" cy="274449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6" name="Google Shape;1186;p67"/>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87" name="Google Shape;1187;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8" name="Google Shape;1188;p67"/>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in the attack?15704</a:t>
            </a:r>
            <a:endParaRPr sz="1200"/>
          </a:p>
          <a:p>
            <a:pPr marL="320040" lvl="0" indent="-167640" algn="l" rtl="0">
              <a:spcBef>
                <a:spcPts val="0"/>
              </a:spcBef>
              <a:spcAft>
                <a:spcPts val="0"/>
              </a:spcAft>
              <a:buSzPts val="1200"/>
              <a:buChar char="●"/>
            </a:pPr>
            <a:r>
              <a:rPr lang="en" sz="1200"/>
              <a:t>How many requests had been made before the attacker </a:t>
            </a:r>
            <a:br>
              <a:rPr lang="en" sz="1200"/>
            </a:br>
            <a:r>
              <a:rPr lang="en" sz="1200"/>
              <a:t>discovered the password? 15703</a:t>
            </a:r>
            <a:endParaRPr sz="1200"/>
          </a:p>
        </p:txBody>
      </p:sp>
      <p:pic>
        <p:nvPicPr>
          <p:cNvPr id="1189" name="Google Shape;1189;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190" name="Google Shape;1190;p67"/>
          <p:cNvPicPr preferRelativeResize="0"/>
          <p:nvPr/>
        </p:nvPicPr>
        <p:blipFill>
          <a:blip r:embed="rId4">
            <a:alphaModFix/>
          </a:blip>
          <a:stretch>
            <a:fillRect/>
          </a:stretch>
        </p:blipFill>
        <p:spPr>
          <a:xfrm>
            <a:off x="1077200" y="1661825"/>
            <a:ext cx="3746400" cy="289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6" name="Google Shape;1196;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197" name="Google Shape;1197;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8" name="Google Shape;1198;p68"/>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to this directory? 15704</a:t>
            </a:r>
            <a:endParaRPr sz="1200"/>
          </a:p>
          <a:p>
            <a:pPr marL="320040" lvl="0" indent="-167640" algn="l" rtl="0">
              <a:spcBef>
                <a:spcPts val="0"/>
              </a:spcBef>
              <a:spcAft>
                <a:spcPts val="0"/>
              </a:spcAft>
              <a:buSzPts val="1200"/>
              <a:buChar char="●"/>
            </a:pPr>
            <a:r>
              <a:rPr lang="en" sz="1200"/>
              <a:t>Which files were requested? </a:t>
            </a:r>
            <a:r>
              <a:rPr lang="en" sz="1100">
                <a:solidFill>
                  <a:schemeClr val="dk1"/>
                </a:solidFill>
                <a:latin typeface="Arial"/>
                <a:ea typeface="Arial"/>
                <a:cs typeface="Arial"/>
                <a:sym typeface="Arial"/>
              </a:rPr>
              <a:t>The shell.php file was requested 76 times</a:t>
            </a:r>
            <a:endParaRPr sz="1100">
              <a:solidFill>
                <a:schemeClr val="dk1"/>
              </a:solidFill>
              <a:highlight>
                <a:schemeClr val="dk1"/>
              </a:highlight>
              <a:latin typeface="Arial"/>
              <a:ea typeface="Arial"/>
              <a:cs typeface="Arial"/>
              <a:sym typeface="Arial"/>
            </a:endParaRPr>
          </a:p>
          <a:p>
            <a:pPr marL="457200" lvl="0" indent="0" algn="l" rtl="0">
              <a:spcBef>
                <a:spcPts val="600"/>
              </a:spcBef>
              <a:spcAft>
                <a:spcPts val="600"/>
              </a:spcAft>
              <a:buNone/>
            </a:pPr>
            <a:endParaRPr sz="1200"/>
          </a:p>
        </p:txBody>
      </p:sp>
      <p:pic>
        <p:nvPicPr>
          <p:cNvPr id="1199" name="Google Shape;1199;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00" name="Google Shape;1200;p68"/>
          <p:cNvPicPr preferRelativeResize="0"/>
          <p:nvPr/>
        </p:nvPicPr>
        <p:blipFill>
          <a:blip r:embed="rId4">
            <a:alphaModFix/>
          </a:blip>
          <a:stretch>
            <a:fillRect/>
          </a:stretch>
        </p:blipFill>
        <p:spPr>
          <a:xfrm>
            <a:off x="531200" y="2074713"/>
            <a:ext cx="4476750" cy="19335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pic>
        <p:nvPicPr>
          <p:cNvPr id="1205" name="Google Shape;1205;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6" name="Google Shape;1206;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07" name="Google Shape;1207;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2" name="Google Shape;1212;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13" name="Google Shape;121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4" name="Google Shape;1214;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port scans? </a:t>
            </a:r>
            <a:r>
              <a:rPr lang="en" sz="1100">
                <a:solidFill>
                  <a:schemeClr val="dk1"/>
                </a:solidFill>
                <a:latin typeface="Times New Roman"/>
                <a:ea typeface="Times New Roman"/>
                <a:cs typeface="Times New Roman"/>
                <a:sym typeface="Times New Roman"/>
              </a:rPr>
              <a:t>Set an alarm for future unauthorized access. Report number of times secret_ folder is accessed from external IP. Send alert and email of log when access is detected.</a:t>
            </a:r>
            <a:endParaRPr sz="110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endParaRPr sz="1400"/>
          </a:p>
          <a:p>
            <a:pPr marL="0" lvl="0" indent="0" algn="l" rtl="0">
              <a:spcBef>
                <a:spcPts val="0"/>
              </a:spcBef>
              <a:spcAft>
                <a:spcPts val="0"/>
              </a:spcAft>
              <a:buNone/>
            </a:pPr>
            <a:r>
              <a:rPr lang="en" sz="1400"/>
              <a:t>What threshold would you set to activate this alarm? </a:t>
            </a:r>
            <a:r>
              <a:rPr lang="en" sz="1100" b="1">
                <a:solidFill>
                  <a:schemeClr val="dk1"/>
                </a:solidFill>
                <a:latin typeface="Arial"/>
                <a:ea typeface="Arial"/>
                <a:cs typeface="Arial"/>
                <a:sym typeface="Arial"/>
              </a:rPr>
              <a:t> </a:t>
            </a:r>
            <a:r>
              <a:rPr lang="en" sz="1100">
                <a:solidFill>
                  <a:schemeClr val="dk1"/>
                </a:solidFill>
                <a:latin typeface="Arial"/>
                <a:ea typeface="Arial"/>
                <a:cs typeface="Arial"/>
                <a:sym typeface="Arial"/>
              </a:rPr>
              <a:t>Configure a file that will be modified to prevent unauthorized access to the secret_folder, </a:t>
            </a:r>
            <a:r>
              <a:rPr lang="en">
                <a:solidFill>
                  <a:srgbClr val="24292E"/>
                </a:solidFill>
                <a:highlight>
                  <a:srgbClr val="FFFFFF"/>
                </a:highlight>
                <a:latin typeface="Arial"/>
                <a:ea typeface="Arial"/>
                <a:cs typeface="Arial"/>
                <a:sym typeface="Arial"/>
              </a:rPr>
              <a:t>remove this directory and file completely.</a:t>
            </a:r>
            <a:endParaRPr>
              <a:solidFill>
                <a:srgbClr val="24292E"/>
              </a:solidFill>
              <a:highlight>
                <a:srgbClr val="FFFFFF"/>
              </a:highlight>
              <a:latin typeface="Arial"/>
              <a:ea typeface="Arial"/>
              <a:cs typeface="Arial"/>
              <a:sym typeface="Arial"/>
            </a:endParaRPr>
          </a:p>
          <a:p>
            <a:pPr marL="0" lvl="0" indent="0" algn="l" rtl="0">
              <a:spcBef>
                <a:spcPts val="0"/>
              </a:spcBef>
              <a:spcAft>
                <a:spcPts val="0"/>
              </a:spcAft>
              <a:buNone/>
            </a:pPr>
            <a:endParaRPr sz="1400"/>
          </a:p>
        </p:txBody>
      </p:sp>
      <p:sp>
        <p:nvSpPr>
          <p:cNvPr id="1215" name="Google Shape;1215;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configurations can be set on the host to mitigate port scans? </a:t>
            </a:r>
            <a:r>
              <a:rPr lang="en"/>
              <a:t>Making sure that there are regular checks and scans actively on system ports to detect whether there are any unnecessary ports open.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400"/>
              <a:t>Describe the solution. If possible, provide required command lines. </a:t>
            </a:r>
            <a:endParaRPr sz="1400"/>
          </a:p>
          <a:p>
            <a:pPr marL="0" lvl="0" indent="0" algn="l" rtl="0">
              <a:spcBef>
                <a:spcPts val="0"/>
              </a:spcBef>
              <a:spcAft>
                <a:spcPts val="0"/>
              </a:spcAft>
              <a:buNone/>
            </a:pPr>
            <a:r>
              <a:rPr lang="en"/>
              <a:t>Allow only certain MAC and IP addresses to connect to the necessary ports and gain access to company network.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21" name="Google Shape;1221;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2" name="Google Shape;1222;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unauthorized access? </a:t>
            </a:r>
            <a:r>
              <a:rPr lang="en"/>
              <a:t>Making sure that users cannot easily request for hidden directories without proper authentication in place. An alarm can be set to make sure that malicious users don’t bypass authentication</a:t>
            </a:r>
            <a:endParaRPr/>
          </a:p>
          <a:p>
            <a:pPr marL="0" lvl="0" indent="0" algn="l" rtl="0">
              <a:spcBef>
                <a:spcPts val="0"/>
              </a:spcBef>
              <a:spcAft>
                <a:spcPts val="0"/>
              </a:spcAft>
              <a:buClr>
                <a:schemeClr val="dk1"/>
              </a:buClr>
              <a:buSzPts val="1100"/>
              <a:buFont typeface="Arial"/>
              <a:buNone/>
            </a:pPr>
            <a:r>
              <a:rPr lang="en" sz="1400"/>
              <a:t>What threshold would you set to activate this alarm?</a:t>
            </a:r>
            <a:endParaRPr sz="1400"/>
          </a:p>
          <a:p>
            <a:pPr marL="0" lvl="0" indent="0" algn="l" rtl="0">
              <a:spcBef>
                <a:spcPts val="0"/>
              </a:spcBef>
              <a:spcAft>
                <a:spcPts val="0"/>
              </a:spcAft>
              <a:buNone/>
            </a:pPr>
            <a:r>
              <a:rPr lang="en"/>
              <a:t>Setting a threshold of the number of requests made to a given path. Making sure there is only a maximum of 3-5 requests to a hidden directory within an hour or thirty mins</a:t>
            </a:r>
            <a:endParaRPr/>
          </a:p>
        </p:txBody>
      </p:sp>
      <p:sp>
        <p:nvSpPr>
          <p:cNvPr id="1223" name="Google Shape;1223;p71"/>
          <p:cNvSpPr txBox="1">
            <a:spLocks noGrp="1"/>
          </p:cNvSpPr>
          <p:nvPr>
            <p:ph type="subTitle" idx="3"/>
          </p:nvPr>
        </p:nvSpPr>
        <p:spPr>
          <a:xfrm>
            <a:off x="44668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 can be set on the host to block unwanted access?  </a:t>
            </a:r>
            <a:endParaRPr sz="1400"/>
          </a:p>
          <a:p>
            <a:pPr marL="0" lvl="0" indent="0" algn="l" rtl="0">
              <a:spcBef>
                <a:spcPts val="0"/>
              </a:spcBef>
              <a:spcAft>
                <a:spcPts val="0"/>
              </a:spcAft>
              <a:buNone/>
            </a:pPr>
            <a:r>
              <a:rPr lang="en"/>
              <a:t>Making sure that all the data within folders are encrypted securely. </a:t>
            </a:r>
            <a:endParaRPr/>
          </a:p>
          <a:p>
            <a:pPr marL="0" lvl="0" indent="0" algn="l" rtl="0">
              <a:spcBef>
                <a:spcPts val="0"/>
              </a:spcBef>
              <a:spcAft>
                <a:spcPts val="0"/>
              </a:spcAft>
              <a:buNone/>
            </a:pPr>
            <a:r>
              <a:rPr lang="en"/>
              <a:t>Avoiding obvious directory names or easily identifiable clues for a malicious user to reconnaissance </a:t>
            </a:r>
            <a:endParaRPr/>
          </a:p>
          <a:p>
            <a:pPr marL="0" lvl="0" indent="0" algn="l" rtl="0">
              <a:spcBef>
                <a:spcPts val="0"/>
              </a:spcBef>
              <a:spcAft>
                <a:spcPts val="0"/>
              </a:spcAft>
              <a:buNone/>
            </a:pPr>
            <a:r>
              <a:rPr lang="en"/>
              <a:t> Ensuring that the secret and authorised files are not easily found by the general public and hiding them securely.</a:t>
            </a:r>
            <a:endParaRPr/>
          </a:p>
          <a:p>
            <a:pPr marL="0" lvl="0" indent="0" algn="l" rtl="0">
              <a:spcBef>
                <a:spcPts val="0"/>
              </a:spcBef>
              <a:spcAft>
                <a:spcPts val="0"/>
              </a:spcAft>
              <a:buNone/>
            </a:pP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9" name="Google Shape;1229;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brute force attacks?</a:t>
            </a:r>
            <a:r>
              <a:rPr lang="en" sz="1100">
                <a:solidFill>
                  <a:schemeClr val="dk1"/>
                </a:solidFill>
                <a:latin typeface="Arial"/>
                <a:ea typeface="Arial"/>
                <a:cs typeface="Arial"/>
                <a:sym typeface="Arial"/>
              </a:rPr>
              <a:t> Alert email and log when on protected files and folders. Error (401) response occur at any or okay responses occur from a non trusted IPS</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400"/>
              <a:t>What threshold would you set to activate this alarm?</a:t>
            </a:r>
            <a:endParaRPr sz="1400"/>
          </a:p>
          <a:p>
            <a:pPr marL="0" lvl="0" indent="0" algn="l" rtl="0">
              <a:spcBef>
                <a:spcPts val="0"/>
              </a:spcBef>
              <a:spcAft>
                <a:spcPts val="0"/>
              </a:spcAft>
              <a:buNone/>
            </a:pPr>
            <a:r>
              <a:rPr lang="en"/>
              <a:t>Identifying whether there is a malicious user trying to gain access to authorised files can be determined through the excessive number of Login failures to the system. Therefore, making sure that there is a minimal baseline for the number of login attempts such as a limit of 5 attempts allowed, can minimise and help detect malicious users.</a:t>
            </a:r>
            <a:endParaRPr/>
          </a:p>
        </p:txBody>
      </p:sp>
      <p:sp>
        <p:nvSpPr>
          <p:cNvPr id="1230" name="Google Shape;1230;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 can be set on the host to block brute force attacks? </a:t>
            </a:r>
            <a:r>
              <a:rPr lang="en"/>
              <a:t>Using multi-factor authentication methods </a:t>
            </a:r>
            <a:endParaRPr/>
          </a:p>
          <a:p>
            <a:pPr marL="0" lvl="0" indent="0" algn="l" rtl="0">
              <a:spcBef>
                <a:spcPts val="0"/>
              </a:spcBef>
              <a:spcAft>
                <a:spcPts val="0"/>
              </a:spcAft>
              <a:buNone/>
            </a:pPr>
            <a:r>
              <a:rPr lang="en"/>
              <a:t>Setting a timer for users’ session and automatically logging out of the system </a:t>
            </a:r>
            <a:endParaRPr/>
          </a:p>
          <a:p>
            <a:pPr marL="0" lvl="0" indent="0" algn="l" rtl="0">
              <a:spcBef>
                <a:spcPts val="0"/>
              </a:spcBef>
              <a:spcAft>
                <a:spcPts val="0"/>
              </a:spcAft>
              <a:buNone/>
            </a:pPr>
            <a:r>
              <a:rPr lang="en"/>
              <a:t> Setting strong password policies to ensure the the credentials cannot be easily breached via bruteforce</a:t>
            </a:r>
            <a:r>
              <a:rPr lang="en" sz="1400"/>
              <a:t>.  </a:t>
            </a:r>
            <a:endParaRPr sz="1400"/>
          </a:p>
          <a:p>
            <a:pPr marL="0" lvl="0" indent="0" algn="l" rtl="0">
              <a:spcBef>
                <a:spcPts val="1200"/>
              </a:spcBef>
              <a:spcAft>
                <a:spcPts val="1200"/>
              </a:spcAft>
              <a:buClr>
                <a:schemeClr val="dk1"/>
              </a:buClr>
              <a:buSzPts val="1100"/>
              <a:buFont typeface="Arial"/>
              <a:buNone/>
            </a:pPr>
            <a:r>
              <a:rPr lang="en" sz="1100">
                <a:solidFill>
                  <a:schemeClr val="dk1"/>
                </a:solidFill>
                <a:latin typeface="Arial"/>
                <a:ea typeface="Arial"/>
                <a:cs typeface="Arial"/>
                <a:sym typeface="Arial"/>
              </a:rPr>
              <a:t>Strong password policy against a brute force attack. Locking out user after multiple failed login attempts. Security questions that identify the person is a human and not system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4"/>
        <p:cNvGrpSpPr/>
        <p:nvPr/>
      </p:nvGrpSpPr>
      <p:grpSpPr>
        <a:xfrm>
          <a:off x="0" y="0"/>
          <a:ext cx="0" cy="0"/>
          <a:chOff x="0" y="0"/>
          <a:chExt cx="0" cy="0"/>
        </a:xfrm>
      </p:grpSpPr>
      <p:sp>
        <p:nvSpPr>
          <p:cNvPr id="1235" name="Google Shape;1235;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6" name="Google Shape;1236;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7" name="Google Shape;1237;p73"/>
          <p:cNvSpPr txBox="1">
            <a:spLocks noGrp="1"/>
          </p:cNvSpPr>
          <p:nvPr>
            <p:ph type="subTitle" idx="2"/>
          </p:nvPr>
        </p:nvSpPr>
        <p:spPr>
          <a:xfrm>
            <a:off x="-172250" y="1526675"/>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access to this directory? </a:t>
            </a:r>
            <a:r>
              <a:rPr lang="en" sz="1100">
                <a:solidFill>
                  <a:schemeClr val="dk1"/>
                </a:solidFill>
                <a:latin typeface="Arial"/>
                <a:ea typeface="Arial"/>
                <a:cs typeface="Arial"/>
                <a:sym typeface="Arial"/>
              </a:rPr>
              <a:t>Alarm should be set to detect for future unauthorized access to this directory. Report number of times directory is requested from non-trusted IPs.  Alert when email or log when requests are made on protected files, folders and non-trusted IPs</a:t>
            </a:r>
            <a:endParaRPr sz="1100">
              <a:solidFill>
                <a:schemeClr val="dk1"/>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400"/>
              <a:t>What threshold would you set to activate this alarm? </a:t>
            </a:r>
            <a:endParaRPr sz="1400"/>
          </a:p>
          <a:p>
            <a:pPr marL="0" lvl="0" indent="0" algn="l" rtl="0">
              <a:spcBef>
                <a:spcPts val="0"/>
              </a:spcBef>
              <a:spcAft>
                <a:spcPts val="0"/>
              </a:spcAft>
              <a:buNone/>
            </a:pPr>
            <a:r>
              <a:rPr lang="en"/>
              <a:t>The threshold to set to activate the alarm can be if there is any requests that differ from the baseline HTTP GET request eg. HTTP PUT or if its from an untrusted malicious IP. </a:t>
            </a:r>
            <a:endParaRPr/>
          </a:p>
        </p:txBody>
      </p:sp>
      <p:sp>
        <p:nvSpPr>
          <p:cNvPr id="1238" name="Google Shape;1238;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 can be set on the host to control access?  </a:t>
            </a:r>
            <a:r>
              <a:rPr lang="en" sz="1100">
                <a:solidFill>
                  <a:schemeClr val="dk1"/>
                </a:solidFill>
              </a:rPr>
              <a:t>When navigating to the directory they should allow the IP address from 192.168.1.1, 192.168.1.105 and 127. Then deny from all directory </a:t>
            </a:r>
            <a:endParaRPr sz="1100">
              <a:solidFill>
                <a:schemeClr val="dk1"/>
              </a:solidFill>
            </a:endParaRPr>
          </a:p>
          <a:p>
            <a:pPr marL="0" lvl="0" indent="0" algn="l" rtl="0">
              <a:spcBef>
                <a:spcPts val="0"/>
              </a:spcBef>
              <a:spcAft>
                <a:spcPts val="0"/>
              </a:spcAft>
              <a:buNone/>
            </a:pPr>
            <a:r>
              <a:rPr lang="en"/>
              <a:t>Ensuring that there is an authentication prompt to make sure that trusted users have to enter their credentials to login </a:t>
            </a:r>
            <a:endParaRPr/>
          </a:p>
          <a:p>
            <a:pPr marL="0" lvl="0" indent="0" algn="l" rtl="0">
              <a:spcBef>
                <a:spcPts val="0"/>
              </a:spcBef>
              <a:spcAft>
                <a:spcPts val="0"/>
              </a:spcAft>
              <a:buNone/>
            </a:pPr>
            <a:r>
              <a:rPr lang="en"/>
              <a:t>Making sure that these usernames and passwords have a high level of complexity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44" name="Google Shape;1244;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5" name="Google Shape;1245;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file uploads? </a:t>
            </a:r>
            <a:r>
              <a:rPr lang="en"/>
              <a:t>Ensuring that there is an alarm set when there are multiple requests trying to access port 4444. In addition to this, setting an alarm that detects if there are any sort of uploads such as a .php file within the server. </a:t>
            </a:r>
            <a:endParaRPr/>
          </a:p>
          <a:p>
            <a:pPr marL="0" lvl="0" indent="0" algn="l" rtl="0">
              <a:spcBef>
                <a:spcPts val="0"/>
              </a:spcBef>
              <a:spcAft>
                <a:spcPts val="0"/>
              </a:spcAft>
              <a:buClr>
                <a:schemeClr val="dk1"/>
              </a:buClr>
              <a:buSzPts val="1100"/>
              <a:buFont typeface="Arial"/>
              <a:buNone/>
            </a:pPr>
            <a:r>
              <a:rPr lang="en" sz="1400"/>
              <a:t>What threshold would you set to activate this alarm? </a:t>
            </a:r>
            <a:endParaRPr sz="1400"/>
          </a:p>
          <a:p>
            <a:pPr marL="0" lvl="0" indent="0" algn="l" rtl="0">
              <a:spcBef>
                <a:spcPts val="0"/>
              </a:spcBef>
              <a:spcAft>
                <a:spcPts val="0"/>
              </a:spcAft>
              <a:buClr>
                <a:schemeClr val="dk1"/>
              </a:buClr>
              <a:buSzPts val="1100"/>
              <a:buFont typeface="Arial"/>
              <a:buNone/>
            </a:pPr>
            <a:r>
              <a:rPr lang="en"/>
              <a:t>Making sure that there is a threshold of only 1 request allowed to port 4444. If there are requests that exceed this, the alarm should notify users that there is a potential malicious user</a:t>
            </a:r>
            <a:endParaRPr/>
          </a:p>
          <a:p>
            <a:pPr marL="0" lvl="0" indent="0" algn="l" rtl="0">
              <a:spcBef>
                <a:spcPts val="0"/>
              </a:spcBef>
              <a:spcAft>
                <a:spcPts val="0"/>
              </a:spcAft>
              <a:buNone/>
            </a:pPr>
            <a:endParaRPr sz="1400"/>
          </a:p>
        </p:txBody>
      </p:sp>
      <p:sp>
        <p:nvSpPr>
          <p:cNvPr id="1246" name="Google Shape;1246;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 can be set on the host to block file uploads? </a:t>
            </a:r>
            <a:endParaRPr sz="1400"/>
          </a:p>
          <a:p>
            <a:pPr marL="0" lvl="0" indent="0" algn="l" rtl="0">
              <a:spcBef>
                <a:spcPts val="0"/>
              </a:spcBef>
              <a:spcAft>
                <a:spcPts val="0"/>
              </a:spcAft>
              <a:buNone/>
            </a:pPr>
            <a:r>
              <a:rPr lang="en"/>
              <a:t>Only allow trusted IP addresses to access the connection </a:t>
            </a:r>
            <a:endParaRPr/>
          </a:p>
          <a:p>
            <a:pPr marL="0" lvl="0" indent="0" algn="l" rtl="0">
              <a:spcBef>
                <a:spcPts val="0"/>
              </a:spcBef>
              <a:spcAft>
                <a:spcPts val="0"/>
              </a:spcAft>
              <a:buNone/>
            </a:pPr>
            <a:r>
              <a:rPr lang="en"/>
              <a:t>Changing the permissions of users to make sure that they only have “read-only” access instead of “write”. </a:t>
            </a:r>
            <a:endParaRPr/>
          </a:p>
          <a:p>
            <a:pPr marL="0" lvl="0" indent="0" algn="l" rtl="0">
              <a:spcBef>
                <a:spcPts val="0"/>
              </a:spcBef>
              <a:spcAft>
                <a:spcPts val="0"/>
              </a:spcAft>
              <a:buNone/>
            </a:pPr>
            <a:r>
              <a:rPr lang="en"/>
              <a:t>Ensuring that uses cannot edit or upload any payloads in the server.</a:t>
            </a:r>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sz="1100" b="1"/>
          </a:p>
          <a:p>
            <a:pPr marL="0" lvl="0" indent="0" algn="l" rtl="0">
              <a:spcBef>
                <a:spcPts val="0"/>
              </a:spcBef>
              <a:spcAft>
                <a:spcPts val="0"/>
              </a:spcAft>
              <a:buClr>
                <a:schemeClr val="dk1"/>
              </a:buClr>
              <a:buSzPts val="1100"/>
              <a:buFont typeface="Arial"/>
              <a:buNone/>
            </a:pPr>
            <a:r>
              <a:rPr lang="en"/>
              <a:t>Address Range: 192.168.1.0/24</a:t>
            </a:r>
            <a:endParaRPr/>
          </a:p>
          <a:p>
            <a:pPr marL="0" lvl="0" indent="0" algn="l" rtl="0">
              <a:spcBef>
                <a:spcPts val="0"/>
              </a:spcBef>
              <a:spcAft>
                <a:spcPts val="0"/>
              </a:spcAft>
              <a:buClr>
                <a:schemeClr val="dk1"/>
              </a:buClr>
              <a:buSzPts val="1100"/>
              <a:buFont typeface="Arial"/>
              <a:buNone/>
            </a:pPr>
            <a:r>
              <a:rPr lang="en"/>
              <a:t>Netmask: 255.255.255.0</a:t>
            </a:r>
            <a:endParaRPr/>
          </a:p>
          <a:p>
            <a:pPr marL="0" lvl="0" indent="0" algn="l" rtl="0">
              <a:spcBef>
                <a:spcPts val="0"/>
              </a:spcBef>
              <a:spcAft>
                <a:spcPts val="0"/>
              </a:spcAft>
              <a:buClr>
                <a:schemeClr val="dk1"/>
              </a:buClr>
              <a:buSzPts val="1100"/>
              <a:buFont typeface="Arial"/>
              <a:buNone/>
            </a:pPr>
            <a:r>
              <a:rPr lang="en"/>
              <a:t>Gateway: 192.168.1.1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endParaRPr sz="110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a:t>IPv4: 192.168.1.90</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Kali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192.168.1.100</a:t>
            </a:r>
            <a:endParaRPr/>
          </a:p>
          <a:p>
            <a:pPr marL="0" lvl="0" indent="0" algn="l" rtl="0">
              <a:spcBef>
                <a:spcPts val="0"/>
              </a:spcBef>
              <a:spcAft>
                <a:spcPts val="0"/>
              </a:spcAft>
              <a:buClr>
                <a:schemeClr val="dk1"/>
              </a:buClr>
              <a:buSzPts val="1100"/>
              <a:buFont typeface="Arial"/>
              <a:buNone/>
            </a:pPr>
            <a:r>
              <a:rPr lang="en"/>
              <a:t>OS: Elk stack via vagrant</a:t>
            </a:r>
            <a:endParaRPr/>
          </a:p>
          <a:p>
            <a:pPr marL="0" lvl="0" indent="0" algn="l" rtl="0">
              <a:spcBef>
                <a:spcPts val="0"/>
              </a:spcBef>
              <a:spcAft>
                <a:spcPts val="0"/>
              </a:spcAft>
              <a:buClr>
                <a:schemeClr val="dk1"/>
              </a:buClr>
              <a:buSzPts val="1100"/>
              <a:buFont typeface="Arial"/>
              <a:buNone/>
            </a:pPr>
            <a:r>
              <a:rPr lang="en"/>
              <a:t>Hostname: Elk</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192.168.1.105</a:t>
            </a:r>
            <a:endParaRPr/>
          </a:p>
          <a:p>
            <a:pPr marL="0" lvl="0" indent="0" algn="l" rtl="0">
              <a:spcBef>
                <a:spcPts val="0"/>
              </a:spcBef>
              <a:spcAft>
                <a:spcPts val="0"/>
              </a:spcAft>
              <a:buClr>
                <a:schemeClr val="dk1"/>
              </a:buClr>
              <a:buSzPts val="1100"/>
              <a:buFont typeface="Arial"/>
              <a:buNone/>
            </a:pPr>
            <a:r>
              <a:rPr lang="en"/>
              <a:t>OS: Apache Ubuntu Server</a:t>
            </a:r>
            <a:endParaRPr/>
          </a:p>
          <a:p>
            <a:pPr marL="0" lvl="0" indent="0" algn="l" rtl="0">
              <a:spcBef>
                <a:spcPts val="0"/>
              </a:spcBef>
              <a:spcAft>
                <a:spcPts val="0"/>
              </a:spcAft>
              <a:buClr>
                <a:schemeClr val="dk1"/>
              </a:buClr>
              <a:buSzPts val="1100"/>
              <a:buFont typeface="Arial"/>
              <a:buNone/>
            </a:pPr>
            <a:r>
              <a:rPr lang="en"/>
              <a:t>Hostname: Capstone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a:t>
            </a:r>
            <a:endParaRPr/>
          </a:p>
          <a:p>
            <a:pPr marL="0" lvl="0" indent="0" algn="l" rtl="0">
              <a:spcBef>
                <a:spcPts val="0"/>
              </a:spcBef>
              <a:spcAft>
                <a:spcPts val="0"/>
              </a:spcAft>
              <a:buClr>
                <a:schemeClr val="dk1"/>
              </a:buClr>
              <a:buSzPts val="1100"/>
              <a:buFont typeface="Arial"/>
              <a:buNone/>
            </a:pPr>
            <a:r>
              <a:rPr lang="en"/>
              <a:t>OS: Windows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58" name="Google Shape;1058;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59" name="Google Shape;1059;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60" name="Google Shape;1060;p57"/>
          <p:cNvPicPr preferRelativeResize="0"/>
          <p:nvPr/>
        </p:nvPicPr>
        <p:blipFill>
          <a:blip r:embed="rId3">
            <a:alphaModFix/>
          </a:blip>
          <a:stretch>
            <a:fillRect/>
          </a:stretch>
        </p:blipFill>
        <p:spPr>
          <a:xfrm>
            <a:off x="152400" y="686100"/>
            <a:ext cx="6644434" cy="40781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graphicFrame>
        <p:nvGraphicFramePr>
          <p:cNvPr id="1075" name="Google Shape;1075;p59"/>
          <p:cNvGraphicFramePr/>
          <p:nvPr/>
        </p:nvGraphicFramePr>
        <p:xfrm>
          <a:off x="369300" y="1040800"/>
          <a:ext cx="3000000" cy="3000000"/>
        </p:xfrm>
        <a:graphic>
          <a:graphicData uri="http://schemas.openxmlformats.org/drawingml/2006/table">
            <a:tbl>
              <a:tblPr>
                <a:noFill/>
                <a:tableStyleId>{81A0A835-15FF-4361-8791-53EFE7DF59ED}</a:tableStyleId>
              </a:tblPr>
              <a:tblGrid>
                <a:gridCol w="2763975">
                  <a:extLst>
                    <a:ext uri="{9D8B030D-6E8A-4147-A177-3AD203B41FA5}">
                      <a16:colId xmlns:a16="http://schemas.microsoft.com/office/drawing/2014/main" val="20000"/>
                    </a:ext>
                  </a:extLst>
                </a:gridCol>
                <a:gridCol w="2763975">
                  <a:extLst>
                    <a:ext uri="{9D8B030D-6E8A-4147-A177-3AD203B41FA5}">
                      <a16:colId xmlns:a16="http://schemas.microsoft.com/office/drawing/2014/main" val="20001"/>
                    </a:ext>
                  </a:extLst>
                </a:gridCol>
                <a:gridCol w="2763975">
                  <a:extLst>
                    <a:ext uri="{9D8B030D-6E8A-4147-A177-3AD203B41FA5}">
                      <a16:colId xmlns:a16="http://schemas.microsoft.com/office/drawing/2014/main" val="20002"/>
                    </a:ext>
                  </a:extLst>
                </a:gridCol>
              </a:tblGrid>
              <a:tr h="38260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047850">
                <a:tc>
                  <a:txBody>
                    <a:bodyPr/>
                    <a:lstStyle/>
                    <a:p>
                      <a:pPr marL="0" lvl="0" indent="0" algn="l" rtl="0">
                        <a:spcBef>
                          <a:spcPts val="0"/>
                        </a:spcBef>
                        <a:spcAft>
                          <a:spcPts val="0"/>
                        </a:spcAft>
                        <a:buNone/>
                      </a:pPr>
                      <a:r>
                        <a:rPr lang="en" sz="1200">
                          <a:latin typeface="Roboto"/>
                          <a:ea typeface="Roboto"/>
                          <a:cs typeface="Roboto"/>
                          <a:sym typeface="Roboto"/>
                        </a:rPr>
                        <a:t>Windows Azure Lab</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This is the library of different virtual machines that enable the user to perform attacks on target server via an RDP connection</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1047850">
                <a:tc>
                  <a:txBody>
                    <a:bodyPr/>
                    <a:lstStyle/>
                    <a:p>
                      <a:pPr marL="0" lvl="0" indent="0" algn="l" rtl="0">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192.168.1.8</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a:latin typeface="Roboto"/>
                          <a:ea typeface="Roboto"/>
                          <a:cs typeface="Roboto"/>
                          <a:sym typeface="Roboto"/>
                        </a:rPr>
                        <a:t>This is the "attacking" machine from which the attacker can perform</a:t>
                      </a:r>
                      <a:endParaRPr sz="1200">
                        <a:latin typeface="Roboto"/>
                        <a:ea typeface="Roboto"/>
                        <a:cs typeface="Roboto"/>
                        <a:sym typeface="Roboto"/>
                      </a:endParaRPr>
                    </a:p>
                    <a:p>
                      <a:pPr marL="0" lvl="0" indent="0" algn="l" rtl="0">
                        <a:spcBef>
                          <a:spcPts val="0"/>
                        </a:spcBef>
                        <a:spcAft>
                          <a:spcPts val="0"/>
                        </a:spcAft>
                        <a:buNone/>
                      </a:pP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52850">
                <a:tc>
                  <a:txBody>
                    <a:bodyPr/>
                    <a:lstStyle/>
                    <a:p>
                      <a:pPr marL="0" lvl="0" indent="0" algn="l" rtl="0">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This is the "web-dav" server that is the "targer" for the attacker to exploit</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52850">
                <a:tc>
                  <a:txBody>
                    <a:bodyPr/>
                    <a:lstStyle/>
                    <a:p>
                      <a:pPr marL="0" lvl="0" indent="0" algn="l" rtl="0">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This is used to monitor the overall network and gains data in the form of Filebeat, Metricbeat, packetbeat</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60"/>
          <p:cNvSpPr txBox="1">
            <a:spLocks noGrp="1"/>
          </p:cNvSpPr>
          <p:nvPr>
            <p:ph type="title"/>
          </p:nvPr>
        </p:nvSpPr>
        <p:spPr>
          <a:xfrm>
            <a:off x="97125" y="-58925"/>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1" name="Google Shape;1081;p60"/>
          <p:cNvSpPr txBox="1">
            <a:spLocks noGrp="1"/>
          </p:cNvSpPr>
          <p:nvPr>
            <p:ph type="subTitle" idx="1"/>
          </p:nvPr>
        </p:nvSpPr>
        <p:spPr>
          <a:xfrm>
            <a:off x="3996325" y="188050"/>
            <a:ext cx="4056900" cy="363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sz="1200">
                <a:latin typeface="Roboto Medium"/>
                <a:ea typeface="Roboto Medium"/>
                <a:cs typeface="Roboto Medium"/>
                <a:sym typeface="Roboto Medium"/>
              </a:rPr>
              <a:t>The assessment uncovered the following critical vulnerabilities in the target:</a:t>
            </a:r>
            <a:endParaRPr sz="1200"/>
          </a:p>
        </p:txBody>
      </p:sp>
      <p:graphicFrame>
        <p:nvGraphicFramePr>
          <p:cNvPr id="1082" name="Google Shape;1082;p60"/>
          <p:cNvGraphicFramePr/>
          <p:nvPr/>
        </p:nvGraphicFramePr>
        <p:xfrm>
          <a:off x="-37" y="789400"/>
          <a:ext cx="3000000" cy="3000000"/>
        </p:xfrm>
        <a:graphic>
          <a:graphicData uri="http://schemas.openxmlformats.org/drawingml/2006/table">
            <a:tbl>
              <a:tblPr>
                <a:noFill/>
                <a:tableStyleId>{81A0A835-15FF-4361-8791-53EFE7DF59ED}</a:tableStyleId>
              </a:tblPr>
              <a:tblGrid>
                <a:gridCol w="3136175">
                  <a:extLst>
                    <a:ext uri="{9D8B030D-6E8A-4147-A177-3AD203B41FA5}">
                      <a16:colId xmlns:a16="http://schemas.microsoft.com/office/drawing/2014/main" val="20000"/>
                    </a:ext>
                  </a:extLst>
                </a:gridCol>
                <a:gridCol w="3136175">
                  <a:extLst>
                    <a:ext uri="{9D8B030D-6E8A-4147-A177-3AD203B41FA5}">
                      <a16:colId xmlns:a16="http://schemas.microsoft.com/office/drawing/2014/main" val="20001"/>
                    </a:ext>
                  </a:extLst>
                </a:gridCol>
                <a:gridCol w="3136175">
                  <a:extLst>
                    <a:ext uri="{9D8B030D-6E8A-4147-A177-3AD203B41FA5}">
                      <a16:colId xmlns:a16="http://schemas.microsoft.com/office/drawing/2014/main" val="20002"/>
                    </a:ext>
                  </a:extLst>
                </a:gridCol>
              </a:tblGrid>
              <a:tr h="37260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1376525">
                <a:tc>
                  <a:txBody>
                    <a:bodyPr/>
                    <a:lstStyle/>
                    <a:p>
                      <a:pPr marL="0" lvl="0" indent="0" algn="l" rtl="0">
                        <a:spcBef>
                          <a:spcPts val="0"/>
                        </a:spcBef>
                        <a:spcAft>
                          <a:spcPts val="0"/>
                        </a:spcAft>
                        <a:buClr>
                          <a:schemeClr val="dk1"/>
                        </a:buClr>
                        <a:buSzPts val="1100"/>
                        <a:buFont typeface="Arial"/>
                        <a:buNone/>
                      </a:pPr>
                      <a:r>
                        <a:rPr lang="en" sz="1200" i="1">
                          <a:latin typeface="Roboto"/>
                          <a:ea typeface="Roboto"/>
                          <a:cs typeface="Roboto"/>
                          <a:sym typeface="Roboto"/>
                        </a:rPr>
                        <a:t>Open Port 80</a:t>
                      </a:r>
                      <a:endParaRPr sz="1200"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200" i="1">
                          <a:latin typeface="Roboto"/>
                          <a:ea typeface="Roboto"/>
                          <a:cs typeface="Roboto"/>
                          <a:sym typeface="Roboto"/>
                        </a:rPr>
                        <a:t>AKA: CVE-6579</a:t>
                      </a:r>
                      <a:endParaRPr sz="1200"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i="1">
                        <a:latin typeface="Roboto"/>
                        <a:ea typeface="Roboto"/>
                        <a:cs typeface="Roboto"/>
                        <a:sym typeface="Roboto"/>
                      </a:endParaRPr>
                    </a:p>
                    <a:p>
                      <a:pPr marL="0" lvl="0" indent="0" algn="l" rtl="0">
                        <a:spcBef>
                          <a:spcPts val="0"/>
                        </a:spcBef>
                        <a:spcAft>
                          <a:spcPts val="0"/>
                        </a:spcAft>
                        <a:buNone/>
                      </a:pPr>
                      <a:endParaRPr sz="12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200" i="1">
                          <a:latin typeface="Roboto"/>
                          <a:ea typeface="Roboto"/>
                          <a:cs typeface="Roboto"/>
                          <a:sym typeface="Roboto"/>
                        </a:rPr>
                        <a:t>Since Port 80 is easily open for the attacker, the attacker can easily use a given scanning tool (such as NMAP) to scan the network and gain access to this port.</a:t>
                      </a:r>
                      <a:endParaRPr sz="1200"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i="1">
                        <a:latin typeface="Roboto"/>
                        <a:ea typeface="Roboto"/>
                        <a:cs typeface="Roboto"/>
                        <a:sym typeface="Roboto"/>
                      </a:endParaRPr>
                    </a:p>
                    <a:p>
                      <a:pPr marL="0" lvl="0" indent="0" algn="l" rtl="0">
                        <a:spcBef>
                          <a:spcPts val="0"/>
                        </a:spcBef>
                        <a:spcAft>
                          <a:spcPts val="0"/>
                        </a:spcAft>
                        <a:buNone/>
                      </a:pPr>
                      <a:endParaRPr sz="12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Clr>
                          <a:schemeClr val="dk1"/>
                        </a:buClr>
                        <a:buSzPts val="1100"/>
                        <a:buFont typeface="Arial"/>
                        <a:buNone/>
                      </a:pPr>
                      <a:r>
                        <a:rPr lang="en" sz="1200" i="1">
                          <a:latin typeface="Roboto"/>
                          <a:ea typeface="Roboto"/>
                          <a:cs typeface="Roboto"/>
                          <a:sym typeface="Roboto"/>
                        </a:rPr>
                        <a:t>By doing so, the attacker can gain privileges to execute any commands that allow them access to readily find folders and files within given network.</a:t>
                      </a:r>
                      <a:endParaRPr sz="1200" i="1">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i="1">
                        <a:latin typeface="Roboto"/>
                        <a:ea typeface="Roboto"/>
                        <a:cs typeface="Roboto"/>
                        <a:sym typeface="Roboto"/>
                      </a:endParaRPr>
                    </a:p>
                    <a:p>
                      <a:pPr marL="0" lvl="0" indent="0" algn="l" rtl="0">
                        <a:spcBef>
                          <a:spcPts val="0"/>
                        </a:spcBef>
                        <a:spcAft>
                          <a:spcPts val="0"/>
                        </a:spcAft>
                        <a:buNone/>
                      </a:pPr>
                      <a:endParaRPr sz="12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861000">
                <a:tc>
                  <a:txBody>
                    <a:bodyPr/>
                    <a:lstStyle/>
                    <a:p>
                      <a:pPr marL="0" lvl="0" indent="0" algn="l" rtl="0">
                        <a:spcBef>
                          <a:spcPts val="0"/>
                        </a:spcBef>
                        <a:spcAft>
                          <a:spcPts val="0"/>
                        </a:spcAft>
                        <a:buNone/>
                      </a:pPr>
                      <a:r>
                        <a:rPr lang="en" sz="1200">
                          <a:latin typeface="Roboto"/>
                          <a:ea typeface="Roboto"/>
                          <a:cs typeface="Roboto"/>
                          <a:sym typeface="Roboto"/>
                        </a:rPr>
                        <a:t>Directory Indexing Vulnerability</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The attacker can access and also download the contents of a given directory that is within a vulnerable network. </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The attacker can easily navigate through the directory to find sensitive information such as “secret files” and confidential data.  </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1217700">
                <a:tc>
                  <a:txBody>
                    <a:bodyPr/>
                    <a:lstStyle/>
                    <a:p>
                      <a:pPr marL="0" lvl="0" indent="0" algn="l" rtl="0">
                        <a:spcBef>
                          <a:spcPts val="0"/>
                        </a:spcBef>
                        <a:spcAft>
                          <a:spcPts val="0"/>
                        </a:spcAft>
                        <a:buNone/>
                      </a:pPr>
                      <a:r>
                        <a:rPr lang="en" sz="1200">
                          <a:latin typeface="Roboto"/>
                          <a:ea typeface="Roboto"/>
                          <a:cs typeface="Roboto"/>
                          <a:sym typeface="Roboto"/>
                        </a:rPr>
                        <a:t>Discover password using Brute Force</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When the credentials of a given system is weak and poorly complex, the attacker can use brute forcing methods which involves continuously attempting several username and password combinations to eventually gain access.  </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Using tools such as Hydra or John the Ripper, the attacker can gain the credentials of a system and easily login in to access sensitive and unauthorised data. </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861000">
                <a:tc>
                  <a:txBody>
                    <a:bodyPr/>
                    <a:lstStyle/>
                    <a:p>
                      <a:pPr marL="0" lvl="0" indent="0" algn="l" rtl="0">
                        <a:spcBef>
                          <a:spcPts val="0"/>
                        </a:spcBef>
                        <a:spcAft>
                          <a:spcPts val="0"/>
                        </a:spcAft>
                        <a:buNone/>
                      </a:pPr>
                      <a:r>
                        <a:rPr lang="en" sz="1200">
                          <a:latin typeface="Roboto"/>
                          <a:ea typeface="Roboto"/>
                          <a:cs typeface="Roboto"/>
                          <a:sym typeface="Roboto"/>
                        </a:rPr>
                        <a:t>Remote Code execution (RCE) Vulnerability</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This vulnerability when exploited means that the attacker can run any malicious code and run that on the target machine via a PHP script.</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By doing this attacker uses a “reverse shell” method to gain access to a particular confidential server without being detected. </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Open port 80</a:t>
            </a:r>
            <a:endParaRPr/>
          </a:p>
        </p:txBody>
      </p:sp>
      <p:sp>
        <p:nvSpPr>
          <p:cNvPr id="1088" name="Google Shape;1088;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89" name="Google Shape;1089;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Using NMAP scanning tool, the attacker can provide a given IP address range 192.168.1.0/24. By doing this, the attacker can identify which addresses are vulnerable and where port 80 is open. </a:t>
            </a:r>
            <a:endParaRPr sz="1200">
              <a:latin typeface="Roboto"/>
              <a:ea typeface="Roboto"/>
              <a:cs typeface="Roboto"/>
              <a:sym typeface="Roboto"/>
            </a:endParaRPr>
          </a:p>
        </p:txBody>
      </p:sp>
      <p:grpSp>
        <p:nvGrpSpPr>
          <p:cNvPr id="1091" name="Google Shape;1091;p61"/>
          <p:cNvGrpSpPr/>
          <p:nvPr/>
        </p:nvGrpSpPr>
        <p:grpSpPr>
          <a:xfrm>
            <a:off x="457181" y="887903"/>
            <a:ext cx="533372" cy="533480"/>
            <a:chOff x="457200" y="1378813"/>
            <a:chExt cx="695400" cy="695450"/>
          </a:xfrm>
        </p:grpSpPr>
        <p:sp>
          <p:nvSpPr>
            <p:cNvPr id="1092" name="Google Shape;109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093" name="Google Shape;109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1"/>
          <p:cNvGrpSpPr/>
          <p:nvPr/>
        </p:nvGrpSpPr>
        <p:grpSpPr>
          <a:xfrm>
            <a:off x="3228956" y="887903"/>
            <a:ext cx="533372" cy="533480"/>
            <a:chOff x="457200" y="1378813"/>
            <a:chExt cx="695400" cy="695450"/>
          </a:xfrm>
        </p:grpSpPr>
        <p:sp>
          <p:nvSpPr>
            <p:cNvPr id="1095" name="Google Shape;1095;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96" name="Google Shape;1096;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latin typeface="Roboto"/>
                <a:ea typeface="Roboto"/>
                <a:cs typeface="Roboto"/>
                <a:sym typeface="Roboto"/>
              </a:rPr>
              <a:t>By running this tool, the attacker can understand exactly which system to exploit by gaining its IP address. This provides the first basis of information for the attacker to begin the exploitation. </a:t>
            </a:r>
            <a:endParaRPr sz="1200">
              <a:latin typeface="Roboto"/>
              <a:ea typeface="Roboto"/>
              <a:cs typeface="Roboto"/>
              <a:sym typeface="Roboto"/>
            </a:endParaRPr>
          </a:p>
        </p:txBody>
      </p:sp>
      <p:grpSp>
        <p:nvGrpSpPr>
          <p:cNvPr id="1099" name="Google Shape;1099;p61"/>
          <p:cNvGrpSpPr/>
          <p:nvPr/>
        </p:nvGrpSpPr>
        <p:grpSpPr>
          <a:xfrm>
            <a:off x="6134081" y="888653"/>
            <a:ext cx="533372" cy="533480"/>
            <a:chOff x="457200" y="1378813"/>
            <a:chExt cx="695400" cy="695450"/>
          </a:xfrm>
        </p:grpSpPr>
        <p:sp>
          <p:nvSpPr>
            <p:cNvPr id="1100" name="Google Shape;1100;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01" name="Google Shape;1101;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pic>
        <p:nvPicPr>
          <p:cNvPr id="1104" name="Google Shape;1104;p61"/>
          <p:cNvPicPr preferRelativeResize="0"/>
          <p:nvPr/>
        </p:nvPicPr>
        <p:blipFill>
          <a:blip r:embed="rId3">
            <a:alphaModFix/>
          </a:blip>
          <a:stretch>
            <a:fillRect/>
          </a:stretch>
        </p:blipFill>
        <p:spPr>
          <a:xfrm>
            <a:off x="6134075" y="1540525"/>
            <a:ext cx="2861975" cy="3028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Directory Indexing Vulnerability</a:t>
            </a:r>
            <a:endParaRPr/>
          </a:p>
        </p:txBody>
      </p:sp>
      <p:sp>
        <p:nvSpPr>
          <p:cNvPr id="1110" name="Google Shape;1110;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1" name="Google Shape;1111;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This vulnerability occurs when the attacker can easily go through a directory and gain its contents. The process of this exploit is that the attacker can easily browse through the directory and find locations of secret folders.</a:t>
            </a:r>
            <a:endParaRPr sz="1200">
              <a:latin typeface="Roboto"/>
              <a:ea typeface="Roboto"/>
              <a:cs typeface="Roboto"/>
              <a:sym typeface="Roboto"/>
            </a:endParaRPr>
          </a:p>
        </p:txBody>
      </p:sp>
      <p:grpSp>
        <p:nvGrpSpPr>
          <p:cNvPr id="1113" name="Google Shape;1113;p62"/>
          <p:cNvGrpSpPr/>
          <p:nvPr/>
        </p:nvGrpSpPr>
        <p:grpSpPr>
          <a:xfrm>
            <a:off x="457181" y="887903"/>
            <a:ext cx="533372" cy="533480"/>
            <a:chOff x="457200" y="1378813"/>
            <a:chExt cx="695400" cy="695450"/>
          </a:xfrm>
        </p:grpSpPr>
        <p:sp>
          <p:nvSpPr>
            <p:cNvPr id="1114" name="Google Shape;1114;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15" name="Google Shape;1115;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62"/>
          <p:cNvGrpSpPr/>
          <p:nvPr/>
        </p:nvGrpSpPr>
        <p:grpSpPr>
          <a:xfrm>
            <a:off x="3228956" y="887903"/>
            <a:ext cx="533372" cy="533480"/>
            <a:chOff x="457200" y="1378813"/>
            <a:chExt cx="695400" cy="695450"/>
          </a:xfrm>
        </p:grpSpPr>
        <p:sp>
          <p:nvSpPr>
            <p:cNvPr id="1117" name="Google Shape;1117;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18" name="Google Shape;1118;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 name="Google Shape;1119;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Once the locations of these secret folders are found, the attacker can then simply type that location path into the URL to gain access to this secret directory. This is how the secret folder for the vulnerable web server was found. </a:t>
            </a:r>
            <a:endParaRPr sz="1200">
              <a:latin typeface="Roboto"/>
              <a:ea typeface="Roboto"/>
              <a:cs typeface="Roboto"/>
              <a:sym typeface="Roboto"/>
            </a:endParaRPr>
          </a:p>
        </p:txBody>
      </p:sp>
      <p:grpSp>
        <p:nvGrpSpPr>
          <p:cNvPr id="1121" name="Google Shape;1121;p62"/>
          <p:cNvGrpSpPr/>
          <p:nvPr/>
        </p:nvGrpSpPr>
        <p:grpSpPr>
          <a:xfrm>
            <a:off x="6134081" y="888653"/>
            <a:ext cx="533372" cy="533480"/>
            <a:chOff x="457200" y="1378813"/>
            <a:chExt cx="695400" cy="695450"/>
          </a:xfrm>
        </p:grpSpPr>
        <p:sp>
          <p:nvSpPr>
            <p:cNvPr id="1122" name="Google Shape;1122;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3" name="Google Shape;1123;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4" name="Google Shape;1124;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2"/>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a:latin typeface="Roboto"/>
              <a:ea typeface="Roboto"/>
              <a:cs typeface="Roboto"/>
              <a:sym typeface="Roboto"/>
            </a:endParaRPr>
          </a:p>
        </p:txBody>
      </p:sp>
      <p:pic>
        <p:nvPicPr>
          <p:cNvPr id="1126" name="Google Shape;1126;p62"/>
          <p:cNvPicPr preferRelativeResize="0"/>
          <p:nvPr/>
        </p:nvPicPr>
        <p:blipFill>
          <a:blip r:embed="rId3">
            <a:alphaModFix/>
          </a:blip>
          <a:stretch>
            <a:fillRect/>
          </a:stretch>
        </p:blipFill>
        <p:spPr>
          <a:xfrm>
            <a:off x="6267825" y="1421375"/>
            <a:ext cx="2556050" cy="1249975"/>
          </a:xfrm>
          <a:prstGeom prst="rect">
            <a:avLst/>
          </a:prstGeom>
          <a:noFill/>
          <a:ln>
            <a:noFill/>
          </a:ln>
        </p:spPr>
      </p:pic>
      <p:pic>
        <p:nvPicPr>
          <p:cNvPr id="1127" name="Google Shape;1127;p62"/>
          <p:cNvPicPr preferRelativeResize="0"/>
          <p:nvPr/>
        </p:nvPicPr>
        <p:blipFill>
          <a:blip r:embed="rId4">
            <a:alphaModFix/>
          </a:blip>
          <a:stretch>
            <a:fillRect/>
          </a:stretch>
        </p:blipFill>
        <p:spPr>
          <a:xfrm>
            <a:off x="6324825" y="2742650"/>
            <a:ext cx="2499050" cy="1106150"/>
          </a:xfrm>
          <a:prstGeom prst="rect">
            <a:avLst/>
          </a:prstGeom>
          <a:noFill/>
          <a:ln>
            <a:noFill/>
          </a:ln>
        </p:spPr>
      </p:pic>
      <p:pic>
        <p:nvPicPr>
          <p:cNvPr id="1128" name="Google Shape;1128;p62"/>
          <p:cNvPicPr preferRelativeResize="0"/>
          <p:nvPr/>
        </p:nvPicPr>
        <p:blipFill>
          <a:blip r:embed="rId5">
            <a:alphaModFix/>
          </a:blip>
          <a:stretch>
            <a:fillRect/>
          </a:stretch>
        </p:blipFill>
        <p:spPr>
          <a:xfrm>
            <a:off x="5704241" y="3920100"/>
            <a:ext cx="2730734" cy="7146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1894</Words>
  <Application>Microsoft Office PowerPoint</Application>
  <PresentationFormat>On-screen Show (16:9)</PresentationFormat>
  <Paragraphs>170</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Roboto Thin</vt:lpstr>
      <vt:lpstr>Roboto Black</vt:lpstr>
      <vt:lpstr>Roboto</vt:lpstr>
      <vt:lpstr>Roboto Light</vt:lpstr>
      <vt:lpstr>Roboto Medium</vt:lpstr>
      <vt:lpstr>Times New Roman</vt:lpstr>
      <vt:lpstr>Arial</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Open port 80</vt:lpstr>
      <vt:lpstr>Exploitation: Directory Indexing Vulnerability</vt:lpstr>
      <vt:lpstr>Exploitation: Discover Password using Brute Force</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cp:lastModifiedBy>Mary Kolles</cp:lastModifiedBy>
  <cp:revision>1</cp:revision>
  <dcterms:modified xsi:type="dcterms:W3CDTF">2021-05-25T02:35:07Z</dcterms:modified>
</cp:coreProperties>
</file>